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32"/>
  </p:notesMasterIdLst>
  <p:handoutMasterIdLst>
    <p:handoutMasterId r:id="rId33"/>
  </p:handoutMasterIdLst>
  <p:sldIdLst>
    <p:sldId id="257" r:id="rId3"/>
    <p:sldId id="326" r:id="rId4"/>
    <p:sldId id="400" r:id="rId5"/>
    <p:sldId id="329" r:id="rId6"/>
    <p:sldId id="330" r:id="rId7"/>
    <p:sldId id="419" r:id="rId8"/>
    <p:sldId id="401" r:id="rId9"/>
    <p:sldId id="405" r:id="rId10"/>
    <p:sldId id="406" r:id="rId11"/>
    <p:sldId id="420" r:id="rId12"/>
    <p:sldId id="402" r:id="rId13"/>
    <p:sldId id="407" r:id="rId14"/>
    <p:sldId id="408" r:id="rId15"/>
    <p:sldId id="421" r:id="rId16"/>
    <p:sldId id="423" r:id="rId17"/>
    <p:sldId id="426" r:id="rId18"/>
    <p:sldId id="427" r:id="rId19"/>
    <p:sldId id="412" r:id="rId20"/>
    <p:sldId id="414" r:id="rId21"/>
    <p:sldId id="415" r:id="rId22"/>
    <p:sldId id="416" r:id="rId23"/>
    <p:sldId id="417" r:id="rId24"/>
    <p:sldId id="418" r:id="rId25"/>
    <p:sldId id="410" r:id="rId26"/>
    <p:sldId id="403" r:id="rId27"/>
    <p:sldId id="413" r:id="rId28"/>
    <p:sldId id="404" r:id="rId29"/>
    <p:sldId id="399" r:id="rId30"/>
    <p:sldId id="26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75754" autoAdjust="0"/>
  </p:normalViewPr>
  <p:slideViewPr>
    <p:cSldViewPr snapToGrid="0">
      <p:cViewPr varScale="1">
        <p:scale>
          <a:sx n="62" d="100"/>
          <a:sy n="62" d="100"/>
        </p:scale>
        <p:origin x="2136"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08334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13037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713858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hyperlink" Target="https://towardsdatascience.com/everything-you-need-to-know-about-neural-networks-and-backpropagation-machine-learning-made-easy-e5285bc2be3a" TargetMode="External"/><Relationship Id="rId4" Type="http://schemas.openxmlformats.org/officeDocument/2006/relationships/hyperlink" Target="https://scitechdaily.com/how-the-brain-makes-memories-and-uses-time-travel-to-rememb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studymachinelearning.com/activation-functions-in-neural-network"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miguiavocacional.com/art/NOCP/Aprendizaje%20autom%C3%A1tico%20N%C2%BA%2082%20marzo%202018.pd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static.wikia.nocookie.net/modern-internet-technology/images/8/84/SocialShareImage.img.png/revision/latest?cb=20180416014232"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11380"/>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61210" y="4193851"/>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nghiên cứu: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235077" y="875254"/>
            <a:ext cx="3054533"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Các mẫu không chứ thông tin của 6 trên 7 đặc tính sẽ bị loại bỏ (Ngoại trừ </a:t>
            </a:r>
            <a:r>
              <a:rPr lang="en-US" sz="1800" b="1">
                <a:ea typeface="Tahoma" panose="020B0604030504040204" pitchFamily="34" charset="0"/>
                <a:cs typeface="Tahoma" panose="020B0604030504040204" pitchFamily="34" charset="0"/>
              </a:rPr>
              <a:t>“giới tính”</a:t>
            </a:r>
            <a:r>
              <a:rPr lang="en-US" sz="1800">
                <a:ea typeface="Tahoma" panose="020B0604030504040204" pitchFamily="34" charset="0"/>
                <a:cs typeface="Tahoma" panose="020B0604030504040204" pitchFamily="34" charset="0"/>
              </a:rPr>
              <a:t>)</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 Dữ liệu ở thiếu ở cột </a:t>
            </a:r>
            <a:r>
              <a:rPr lang="en-US" sz="1800" b="1">
                <a:ea typeface="Tahoma" panose="020B0604030504040204" pitchFamily="34" charset="0"/>
                <a:cs typeface="Tahoma" panose="020B0604030504040204" pitchFamily="34" charset="0"/>
              </a:rPr>
              <a:t>Sex </a:t>
            </a:r>
            <a:r>
              <a:rPr lang="en-US" sz="1800">
                <a:ea typeface="Tahoma" panose="020B0604030504040204" pitchFamily="34" charset="0"/>
                <a:cs typeface="Tahoma" panose="020B0604030504040204" pitchFamily="34" charset="0"/>
              </a:rPr>
              <a:t>sẽ được điền giá trị đặc biệt, còn lại điền giá trị trung bình tương ứng với tập huấn luyện, xác thực và kiểm tra</a:t>
            </a:r>
          </a:p>
          <a:p>
            <a:pPr>
              <a:lnSpc>
                <a:spcPct val="120000"/>
              </a:lnSpc>
              <a:spcBef>
                <a:spcPts val="1200"/>
              </a:spcBef>
            </a:pPr>
            <a:r>
              <a:rPr lang="en-US" sz="1800">
                <a:ea typeface="Tahoma" panose="020B0604030504040204" pitchFamily="34" charset="0"/>
                <a:cs typeface="Tahoma" panose="020B0604030504040204" pitchFamily="34" charset="0"/>
              </a:rPr>
              <a:t>Tạo dữ liệu được chuẩn hóa có giá trị kì vọng bằng 0 và độ lệch chuẩn bằng 1</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5" name="Picture 4" descr="Chart, histogram&#10;&#10;Description automatically generated">
            <a:extLst>
              <a:ext uri="{FF2B5EF4-FFF2-40B4-BE49-F238E27FC236}">
                <a16:creationId xmlns:a16="http://schemas.microsoft.com/office/drawing/2014/main" id="{A789BD90-3319-6BD2-3ACC-4197B935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19" y="822189"/>
            <a:ext cx="5491564" cy="5458099"/>
          </a:xfrm>
          <a:prstGeom prst="rect">
            <a:avLst/>
          </a:prstGeom>
        </p:spPr>
      </p:pic>
    </p:spTree>
    <p:extLst>
      <p:ext uri="{BB962C8B-B14F-4D97-AF65-F5344CB8AC3E}">
        <p14:creationId xmlns:p14="http://schemas.microsoft.com/office/powerpoint/2010/main" val="24344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latin typeface="+mj-lt"/>
              </a:rPr>
              <a:t>Mô </a:t>
            </a:r>
            <a:r>
              <a:rPr lang="en-US" sz="2600" b="1" dirty="0">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5086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34770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Entropy:</a:t>
            </a:r>
            <a:endParaRPr lang="en-US" sz="180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a:ea typeface="Tahoma" panose="020B0604030504040204" pitchFamily="34" charset="0"/>
              <a:cs typeface="Tahoma" panose="020B0604030504040204" pitchFamily="34" charset="0"/>
            </a:endParaRPr>
          </a:p>
          <a:p>
            <a:pPr marL="0" indent="0">
              <a:lnSpc>
                <a:spcPct val="120000"/>
              </a:lnSpc>
              <a:spcBef>
                <a:spcPts val="1200"/>
              </a:spcBef>
              <a:buNone/>
            </a:pPr>
            <a:r>
              <a:rPr lang="en-US" sz="1800">
                <a:ea typeface="Tahoma" panose="020B0604030504040204" pitchFamily="34" charset="0"/>
                <a:cs typeface="Tahoma" panose="020B0604030504040204" pitchFamily="34" charset="0"/>
              </a:rPr>
              <a:t>Values(A) là các giá trị của A và </a:t>
            </a:r>
            <a:r>
              <a:rPr lang="en-US" sz="1800" b="1">
                <a:ea typeface="Tahoma" panose="020B0604030504040204" pitchFamily="34" charset="0"/>
                <a:cs typeface="Tahoma" panose="020B0604030504040204" pitchFamily="34" charset="0"/>
              </a:rPr>
              <a:t>  </a:t>
            </a:r>
            <a:endParaRPr lang="en-US" sz="1800" b="1"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3378197" y="272585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3948881" y="3761838"/>
            <a:ext cx="2743438" cy="464860"/>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Những cải tiến thuật toán: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cả dữ liệu liên tục và rời rạc</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dữ liệu huấn luyện bị mất thuộc tính</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các thuộc tính với các giá trị khác nhau</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Thuật toán có cắt tỉa sau khi tạo ra nhằm loại bỏ các cành không có tác dụng</a:t>
            </a:r>
            <a:r>
              <a:rPr lang="en-US" sz="1800" b="1">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31426"/>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59070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hlinkClick r:id="rId4"/>
              </a:rPr>
              <a:t>https://scitechdaily.com/how-the-brain-makes-memories-and-uses-time-travel-to-remember</a:t>
            </a:r>
            <a:endParaRPr lang="en-US" sz="1200" dirty="0"/>
          </a:p>
          <a:p>
            <a:r>
              <a:rPr lang="en-US" sz="1200" dirty="0">
                <a:hlinkClick r:id="rId5"/>
              </a:rPr>
              <a:t>https://towardsdatascience.com/everything-you-need-to-know-about-neural-networks-and-backpropagation-machine-learning-made-easy-e5285bc2be3a</a:t>
            </a:r>
            <a:endParaRPr lang="en-US" sz="1200" dirty="0"/>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a:hlinkClick r:id="rId3"/>
              </a:rPr>
              <a:t>https://studymachinelearning.com/activation-functions-in-neural-network</a:t>
            </a:r>
            <a:endParaRPr lang="en-US" sz="1200" dirty="0"/>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639" y="817023"/>
            <a:ext cx="6265834" cy="2243752"/>
          </a:xfrm>
          <a:prstGeom prst="rect">
            <a:avLst/>
          </a:prstGeom>
        </p:spPr>
      </p:pic>
    </p:spTree>
    <p:extLst>
      <p:ext uri="{BB962C8B-B14F-4D97-AF65-F5344CB8AC3E}">
        <p14:creationId xmlns:p14="http://schemas.microsoft.com/office/powerpoint/2010/main" val="400315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a:t>
            </a:r>
            <a:r>
              <a:rPr lang="vi-VN" b="1" i="0" dirty="0" err="1">
                <a:effectLst/>
                <a:latin typeface="Arial" panose="020B0604020202020204" pitchFamily="34" charset="0"/>
              </a:rPr>
              <a:t>hàmkích</a:t>
            </a:r>
            <a:r>
              <a:rPr lang="vi-VN" b="1" i="0" dirty="0">
                <a:effectLst/>
                <a:latin typeface="Arial" panose="020B0604020202020204" pitchFamily="34" charset="0"/>
              </a:rPr>
              <a:t>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1646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4614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6" y="889843"/>
            <a:ext cx="8908923" cy="4801314"/>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bài toán N-</a:t>
            </a:r>
            <a:r>
              <a:rPr lang="vi-VN" dirty="0" err="1"/>
              <a:t>puzzle</a:t>
            </a:r>
            <a:r>
              <a:rPr lang="vi-VN" dirty="0"/>
              <a:t> và mô hình hóa dưới dạng bài toán tìm kiếm trên đồ thị.</a:t>
            </a:r>
            <a:endParaRPr lang="en-US" dirty="0"/>
          </a:p>
          <a:p>
            <a:endParaRPr lang="vi-VN" dirty="0"/>
          </a:p>
          <a:p>
            <a:r>
              <a:rPr lang="vi-VN" dirty="0"/>
              <a:t>• Tìm hiểu</a:t>
            </a:r>
            <a:r>
              <a:rPr lang="en-US" dirty="0"/>
              <a:t>, cài đặt và tìm cách tối ưu thời gian</a:t>
            </a:r>
            <a:r>
              <a:rPr lang="vi-VN" dirty="0"/>
              <a:t> </a:t>
            </a:r>
            <a:r>
              <a:rPr lang="en-US" dirty="0"/>
              <a:t>chạy các giải thuật đề xuất</a:t>
            </a:r>
            <a:r>
              <a:rPr lang="vi-VN" dirty="0"/>
              <a:t>.</a:t>
            </a:r>
            <a:endParaRPr lang="en-US" dirty="0"/>
          </a:p>
          <a:p>
            <a:endParaRPr lang="vi-VN" dirty="0"/>
          </a:p>
          <a:p>
            <a:r>
              <a:rPr lang="vi-VN" dirty="0"/>
              <a:t>• Xây dựng phần mềm để mô phỏng lời giải các thuật toán.</a:t>
            </a:r>
            <a:endParaRPr lang="en-US" dirty="0"/>
          </a:p>
          <a:p>
            <a:endParaRPr lang="vi-VN" dirty="0"/>
          </a:p>
          <a:p>
            <a:r>
              <a:rPr lang="vi-VN" dirty="0"/>
              <a:t>• Tiến hành các thực nghiệm để đo độ hiệu quả của các cách tiếp cận.</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Áp dụng IDA* và Recursive Best First Search để tiết kiệm thêm bộ nhớ.</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Tham số của Manhattan trọng số được thay đổi cho từng bài toán, thời điểm.</a:t>
            </a:r>
          </a:p>
        </p:txBody>
      </p:sp>
    </p:spTree>
    <p:extLst>
      <p:ext uri="{BB962C8B-B14F-4D97-AF65-F5344CB8AC3E}">
        <p14:creationId xmlns:p14="http://schemas.microsoft.com/office/powerpoint/2010/main" val="297922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endParaRPr lang="en-US" sz="2600" b="1" dirty="0">
              <a:solidFill>
                <a:schemeClr val="bg1">
                  <a:lumMod val="85000"/>
                </a:schemeClr>
              </a:solidFill>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039535"/>
            <a:ext cx="3506744" cy="2585323"/>
          </a:xfrm>
          <a:prstGeom prst="rect">
            <a:avLst/>
          </a:prstGeom>
          <a:noFill/>
        </p:spPr>
        <p:txBody>
          <a:bodyPr wrap="square" rtlCol="0">
            <a:spAutoFit/>
          </a:bodyPr>
          <a:lstStyle/>
          <a:p>
            <a:r>
              <a:rPr lang="en-US"/>
              <a:t>Học máy là một lĩnh vực của trí tuệ nhân tạo liên quan đến việc nghiên cứu và xây dựng các kĩ thuật cho phép hệ thống “học” tự động từ dữ liệu để giải quyết những vấn đề cụ thể</a:t>
            </a:r>
          </a:p>
          <a:p>
            <a:endParaRPr lang="en-US"/>
          </a:p>
          <a:p>
            <a:endParaRPr lang="en-US"/>
          </a:p>
          <a:p>
            <a:endParaRPr lang="en-US"/>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039535"/>
            <a:ext cx="3970421" cy="1754326"/>
          </a:xfrm>
          <a:prstGeom prst="rect">
            <a:avLst/>
          </a:prstGeom>
          <a:noFill/>
        </p:spPr>
        <p:txBody>
          <a:bodyPr wrap="square" rtlCol="0">
            <a:spAutoFit/>
          </a:bodyPr>
          <a:lstStyle/>
          <a:p>
            <a:r>
              <a:rPr lang="en-US"/>
              <a:t>Khai phá dữ liệu là quá trình tính tự động để tìm ra các mẫu trong các bộ dữ liệu lớn liên quan đến các phương pháp tại giao điểm của học máy, thống kê và các hệ thống cơ sở dữ liệu</a:t>
            </a:r>
          </a:p>
        </p:txBody>
      </p:sp>
      <p:pic>
        <p:nvPicPr>
          <p:cNvPr id="1028" name="Picture 4" descr="Machine Learning – Khởi đầu thú vị và tầm quan trọng đối với AI | Sforum">
            <a:extLst>
              <a:ext uri="{FF2B5EF4-FFF2-40B4-BE49-F238E27FC236}">
                <a16:creationId xmlns:a16="http://schemas.microsoft.com/office/drawing/2014/main" id="{74D16787-A79C-45A5-BD84-FDDDD48D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69" y="3076631"/>
            <a:ext cx="3467560" cy="2016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CBFAAD-9687-6193-F48B-99EB0A7A83C9}"/>
              </a:ext>
            </a:extLst>
          </p:cNvPr>
          <p:cNvSpPr txBox="1"/>
          <p:nvPr/>
        </p:nvSpPr>
        <p:spPr>
          <a:xfrm>
            <a:off x="254669" y="5338916"/>
            <a:ext cx="3467560" cy="646331"/>
          </a:xfrm>
          <a:prstGeom prst="rect">
            <a:avLst/>
          </a:prstGeom>
          <a:noFill/>
        </p:spPr>
        <p:txBody>
          <a:bodyPr wrap="square" rtlCol="0">
            <a:spAutoFit/>
          </a:bodyPr>
          <a:lstStyle/>
          <a:p>
            <a:r>
              <a:rPr lang="en-US"/>
              <a:t>Nguồn ảnh</a:t>
            </a:r>
            <a:r>
              <a:rPr lang="en-US" sz="1400"/>
              <a:t>: </a:t>
            </a:r>
            <a:r>
              <a:rPr lang="en-US">
                <a:hlinkClick r:id="rId3"/>
              </a:rPr>
              <a:t>Inteligencia artificial aprendizaje automático </a:t>
            </a:r>
            <a:r>
              <a:rPr lang="en-US" sz="1400"/>
              <a:t> </a:t>
            </a:r>
          </a:p>
        </p:txBody>
      </p:sp>
      <p:pic>
        <p:nvPicPr>
          <p:cNvPr id="6" name="Picture 2" descr="Data Mining and Inference Techniques | Modern Internet Technology Wiki |  Fandom">
            <a:extLst>
              <a:ext uri="{FF2B5EF4-FFF2-40B4-BE49-F238E27FC236}">
                <a16:creationId xmlns:a16="http://schemas.microsoft.com/office/drawing/2014/main" id="{AD143431-2699-D271-DA6D-EA42F7E98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285" y="3076631"/>
            <a:ext cx="2196302" cy="22622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1BE0F8-9151-C5C7-3C59-63B82FC76CB2}"/>
              </a:ext>
            </a:extLst>
          </p:cNvPr>
          <p:cNvSpPr txBox="1"/>
          <p:nvPr/>
        </p:nvSpPr>
        <p:spPr>
          <a:xfrm>
            <a:off x="4572000" y="5338915"/>
            <a:ext cx="3467560" cy="646331"/>
          </a:xfrm>
          <a:prstGeom prst="rect">
            <a:avLst/>
          </a:prstGeom>
          <a:noFill/>
        </p:spPr>
        <p:txBody>
          <a:bodyPr wrap="square" rtlCol="0">
            <a:spAutoFit/>
          </a:bodyPr>
          <a:lstStyle/>
          <a:p>
            <a:r>
              <a:rPr lang="en-US"/>
              <a:t>Nguồn ảnh</a:t>
            </a:r>
            <a:r>
              <a:rPr lang="en-US" sz="1400"/>
              <a:t>: </a:t>
            </a:r>
            <a:r>
              <a:rPr lang="en-US">
                <a:hlinkClick r:id="rId5"/>
              </a:rPr>
              <a:t>modern-internet-technology</a:t>
            </a:r>
            <a:endParaRPr lang="en-US" sz="1400"/>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235077" y="808892"/>
            <a:ext cx="2965323" cy="1200329"/>
          </a:xfrm>
          <a:prstGeom prst="rect">
            <a:avLst/>
          </a:prstGeom>
          <a:noFill/>
        </p:spPr>
        <p:txBody>
          <a:bodyPr wrap="square" rtlCol="0">
            <a:spAutoFit/>
          </a:bodyPr>
          <a:lstStyle/>
          <a:p>
            <a:r>
              <a:rPr lang="en-US"/>
              <a:t>Một trong những nhóm bài toán phổ biến nhất cua học máy là phân loại dữ liệu (Multiclass Classification)</a:t>
            </a:r>
          </a:p>
        </p:txBody>
      </p:sp>
      <p:sp>
        <p:nvSpPr>
          <p:cNvPr id="4" name="TextBox 3">
            <a:extLst>
              <a:ext uri="{FF2B5EF4-FFF2-40B4-BE49-F238E27FC236}">
                <a16:creationId xmlns:a16="http://schemas.microsoft.com/office/drawing/2014/main" id="{BC490267-8DD0-9200-0ED5-FE1089F14E48}"/>
              </a:ext>
            </a:extLst>
          </p:cNvPr>
          <p:cNvSpPr txBox="1"/>
          <p:nvPr/>
        </p:nvSpPr>
        <p:spPr>
          <a:xfrm>
            <a:off x="4143212" y="808892"/>
            <a:ext cx="4765711" cy="1200329"/>
          </a:xfrm>
          <a:prstGeom prst="rect">
            <a:avLst/>
          </a:prstGeom>
          <a:noFill/>
        </p:spPr>
        <p:txBody>
          <a:bodyPr wrap="square" rtlCol="0">
            <a:spAutoFit/>
          </a:bodyPr>
          <a:lstStyle/>
          <a:p>
            <a:r>
              <a:rPr lang="en-US"/>
              <a:t>Bài toán “dự đoán loài chim cánh cụt” dựa trên bộ dữ liệu dạng bảng của các đặc tính liên quân đến ba loài chim cánh cụt khác nhau của quần đảo Palmer</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157" y="2369338"/>
            <a:ext cx="5674110" cy="340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7" name="TextBox 6">
            <a:extLst>
              <a:ext uri="{FF2B5EF4-FFF2-40B4-BE49-F238E27FC236}">
                <a16:creationId xmlns:a16="http://schemas.microsoft.com/office/drawing/2014/main" id="{E33BB697-120C-5492-4760-006C08B3901D}"/>
              </a:ext>
            </a:extLst>
          </p:cNvPr>
          <p:cNvSpPr txBox="1"/>
          <p:nvPr/>
        </p:nvSpPr>
        <p:spPr>
          <a:xfrm>
            <a:off x="246185" y="937990"/>
            <a:ext cx="4325815" cy="2308324"/>
          </a:xfrm>
          <a:prstGeom prst="rect">
            <a:avLst/>
          </a:prstGeom>
          <a:noFill/>
        </p:spPr>
        <p:txBody>
          <a:bodyPr wrap="square" rtlCol="0">
            <a:spAutoFit/>
          </a:bodyPr>
          <a:lstStyle/>
          <a:p>
            <a:r>
              <a:rPr lang="en-US"/>
              <a:t>Quá trình giải quyết bài toán:</a:t>
            </a:r>
          </a:p>
          <a:p>
            <a:endParaRPr lang="en-US"/>
          </a:p>
          <a:p>
            <a:pPr marL="285750" indent="-285750">
              <a:buFont typeface="Arial" panose="020B0604020202020204" pitchFamily="34" charset="0"/>
              <a:buChar char="•"/>
            </a:pPr>
            <a:r>
              <a:rPr lang="en-US"/>
              <a:t>Chuẩn bị dữ liệu huấn luyện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Xây dựng mô hình phân lớp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Tiến hành các thực nghiệm để đánh giá các mô hình</a:t>
            </a:r>
          </a:p>
        </p:txBody>
      </p:sp>
    </p:spTree>
    <p:extLst>
      <p:ext uri="{BB962C8B-B14F-4D97-AF65-F5344CB8AC3E}">
        <p14:creationId xmlns:p14="http://schemas.microsoft.com/office/powerpoint/2010/main" val="388323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95" y="2327792"/>
            <a:ext cx="3487838" cy="3089506"/>
          </a:xfrm>
          <a:prstGeom prst="rect">
            <a:avLst/>
          </a:prstGeom>
        </p:spPr>
      </p:pic>
      <p:sp>
        <p:nvSpPr>
          <p:cNvPr id="6" name="TextBox 5">
            <a:extLst>
              <a:ext uri="{FF2B5EF4-FFF2-40B4-BE49-F238E27FC236}">
                <a16:creationId xmlns:a16="http://schemas.microsoft.com/office/drawing/2014/main" id="{3B2FB029-1E52-B241-CEAC-CA029E31E2F3}"/>
              </a:ext>
            </a:extLst>
          </p:cNvPr>
          <p:cNvSpPr txBox="1"/>
          <p:nvPr/>
        </p:nvSpPr>
        <p:spPr>
          <a:xfrm>
            <a:off x="3278483" y="5694297"/>
            <a:ext cx="3151461" cy="646331"/>
          </a:xfrm>
          <a:prstGeom prst="rect">
            <a:avLst/>
          </a:prstGeom>
          <a:noFill/>
        </p:spPr>
        <p:txBody>
          <a:bodyPr wrap="square" rtlCol="0">
            <a:spAutoFit/>
          </a:bodyPr>
          <a:lstStyle/>
          <a:p>
            <a:pPr algn="ctr"/>
            <a:r>
              <a:rPr lang="en-US"/>
              <a:t>Phân bố theo số lượng của từng loài chim cánh cụt</a:t>
            </a:r>
          </a:p>
        </p:txBody>
      </p:sp>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1477328"/>
          </a:xfrm>
          <a:prstGeom prst="rect">
            <a:avLst/>
          </a:prstGeom>
          <a:noFill/>
        </p:spPr>
        <p:txBody>
          <a:bodyPr wrap="square" rtlCol="0">
            <a:spAutoFit/>
          </a:bodyPr>
          <a:lstStyle/>
          <a:p>
            <a:pPr marL="285750" indent="-285750">
              <a:buFont typeface="Courier New" panose="02070309020205020404" pitchFamily="49" charset="0"/>
              <a:buChar char="o"/>
            </a:pPr>
            <a:r>
              <a:rPr lang="en-US"/>
              <a:t>Sử dụng bộ dữ liệu trên Kaggle</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r>
              <a:rPr lang="en-US"/>
              <a:t>Gồm tất cả 17 thuộc tính: </a:t>
            </a:r>
            <a:r>
              <a:rPr lang="en-US" b="1"/>
              <a:t>studyName, Sample Number, Region, Island, Stage, Individual ID, Clutc Completion, Date Egg, Culmen Length, Culmen Depth, Filpper Length, Body Mass, Sex, Delta 15 N, Delta 13, Comments</a:t>
            </a:r>
            <a:endParaRPr lang="en-US"/>
          </a:p>
        </p:txBody>
      </p:sp>
    </p:spTree>
    <p:extLst>
      <p:ext uri="{BB962C8B-B14F-4D97-AF65-F5344CB8AC3E}">
        <p14:creationId xmlns:p14="http://schemas.microsoft.com/office/powerpoint/2010/main" val="153763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Với mục tiêu phân loại chim cánh cụt dựa trên các đặc tính sẵn có, một số thuộc tính sẽ không được xét đến gồm: </a:t>
            </a:r>
            <a:r>
              <a:rPr lang="en-US" sz="1800" b="1">
                <a:ea typeface="Tahoma" panose="020B0604030504040204" pitchFamily="34" charset="0"/>
                <a:cs typeface="Tahoma" panose="020B0604030504040204" pitchFamily="34" charset="0"/>
              </a:rPr>
              <a:t>studyName, Sample Number, Region, Island, Stage, Individual ID, Date Egg, Comments</a:t>
            </a:r>
          </a:p>
          <a:p>
            <a:pPr>
              <a:lnSpc>
                <a:spcPct val="120000"/>
              </a:lnSpc>
              <a:spcBef>
                <a:spcPts val="1200"/>
              </a:spcBef>
            </a:pPr>
            <a:r>
              <a:rPr lang="en-US" sz="1800">
                <a:ea typeface="Tahoma" panose="020B0604030504040204" pitchFamily="34" charset="0"/>
                <a:cs typeface="Tahoma" panose="020B0604030504040204" pitchFamily="34" charset="0"/>
              </a:rPr>
              <a:t>Thuộc tính Species dung làm các nhãn</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927284" y="2511086"/>
            <a:ext cx="7782376" cy="2602758"/>
          </a:xfrm>
          <a:prstGeom prst="rect">
            <a:avLst/>
          </a:prstGeom>
        </p:spPr>
      </p:pic>
      <p:sp>
        <p:nvSpPr>
          <p:cNvPr id="8" name="TextBox 7">
            <a:extLst>
              <a:ext uri="{FF2B5EF4-FFF2-40B4-BE49-F238E27FC236}">
                <a16:creationId xmlns:a16="http://schemas.microsoft.com/office/drawing/2014/main" id="{E06FA70A-8B4D-6FCA-2082-4A52597F050A}"/>
              </a:ext>
            </a:extLst>
          </p:cNvPr>
          <p:cNvSpPr txBox="1"/>
          <p:nvPr/>
        </p:nvSpPr>
        <p:spPr>
          <a:xfrm>
            <a:off x="927284" y="5124125"/>
            <a:ext cx="7782376" cy="369332"/>
          </a:xfrm>
          <a:prstGeom prst="rect">
            <a:avLst/>
          </a:prstGeom>
          <a:noFill/>
        </p:spPr>
        <p:txBody>
          <a:bodyPr wrap="square" rtlCol="0">
            <a:spAutoFit/>
          </a:bodyPr>
          <a:lstStyle/>
          <a:p>
            <a:pPr algn="ctr"/>
            <a:r>
              <a:rPr lang="en-US"/>
              <a:t>Một số thông tin về các đặc tính được xét đến</a:t>
            </a:r>
          </a:p>
        </p:txBody>
      </p:sp>
    </p:spTree>
    <p:extLst>
      <p:ext uri="{BB962C8B-B14F-4D97-AF65-F5344CB8AC3E}">
        <p14:creationId xmlns:p14="http://schemas.microsoft.com/office/powerpoint/2010/main" val="30863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2977</TotalTime>
  <Words>2744</Words>
  <Application>Microsoft Office PowerPoint</Application>
  <PresentationFormat>On-screen Show (4:3)</PresentationFormat>
  <Paragraphs>228</Paragraphs>
  <Slides>29</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Courier New</vt:lpstr>
      <vt:lpstr>Lato</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Tiền xử lý dữ liệu </vt:lpstr>
      <vt:lpstr>Nội dung</vt:lpstr>
      <vt:lpstr>K-nearest Neighbors (KNN)</vt:lpstr>
      <vt:lpstr>Naïve Bayes </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TRONG HIEP 20190051</cp:lastModifiedBy>
  <cp:revision>144</cp:revision>
  <dcterms:created xsi:type="dcterms:W3CDTF">2021-05-28T04:32:29Z</dcterms:created>
  <dcterms:modified xsi:type="dcterms:W3CDTF">2022-07-11T06:26:07Z</dcterms:modified>
</cp:coreProperties>
</file>